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  <p:sldMasterId id="2147483744" r:id="rId3"/>
    <p:sldMasterId id="2147483756" r:id="rId4"/>
  </p:sldMasterIdLst>
  <p:sldIdLst>
    <p:sldId id="256" r:id="rId5"/>
    <p:sldId id="268" r:id="rId6"/>
    <p:sldId id="264" r:id="rId7"/>
    <p:sldId id="270" r:id="rId8"/>
    <p:sldId id="269" r:id="rId9"/>
    <p:sldId id="265" r:id="rId10"/>
    <p:sldId id="271" r:id="rId11"/>
    <p:sldId id="267" r:id="rId12"/>
    <p:sldId id="272" r:id="rId13"/>
    <p:sldId id="273" r:id="rId14"/>
    <p:sldId id="274" r:id="rId15"/>
    <p:sldId id="261" r:id="rId16"/>
    <p:sldId id="260" r:id="rId17"/>
    <p:sldId id="259" r:id="rId18"/>
    <p:sldId id="258" r:id="rId19"/>
    <p:sldId id="263" r:id="rId20"/>
    <p:sldId id="262" r:id="rId21"/>
    <p:sldId id="275" r:id="rId22"/>
    <p:sldId id="276" r:id="rId23"/>
    <p:sldId id="277" r:id="rId24"/>
    <p:sldId id="278" r:id="rId25"/>
    <p:sldId id="257" r:id="rId26"/>
    <p:sldId id="291" r:id="rId27"/>
    <p:sldId id="282" r:id="rId28"/>
    <p:sldId id="281" r:id="rId29"/>
    <p:sldId id="280" r:id="rId30"/>
    <p:sldId id="284" r:id="rId31"/>
    <p:sldId id="283" r:id="rId32"/>
    <p:sldId id="285" r:id="rId33"/>
    <p:sldId id="286" r:id="rId34"/>
    <p:sldId id="287" r:id="rId35"/>
    <p:sldId id="288" r:id="rId36"/>
    <p:sldId id="290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AFBCA-FEE6-4D01-929D-6266EFA57CF0}" type="datetimeFigureOut">
              <a:rPr lang="ru-RU" smtClean="0"/>
              <a:t>02.11.2018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B18D7-8FEB-40F4-9C06-9754E16B5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602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AFBCA-FEE6-4D01-929D-6266EFA57CF0}" type="datetimeFigureOut">
              <a:rPr lang="ru-RU" smtClean="0"/>
              <a:t>02.11.2018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B18D7-8FEB-40F4-9C06-9754E16B5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873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AFBCA-FEE6-4D01-929D-6266EFA57CF0}" type="datetimeFigureOut">
              <a:rPr lang="ru-RU" smtClean="0"/>
              <a:t>02.11.2018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B18D7-8FEB-40F4-9C06-9754E16B5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091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02.11.2018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2615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02.11.2018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3808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02.11.2018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6852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02.11.2018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678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02.11.2018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2457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02.11.2018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32067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02.11.2018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63867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02.11.2018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241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AFBCA-FEE6-4D01-929D-6266EFA57CF0}" type="datetimeFigureOut">
              <a:rPr lang="ru-RU" smtClean="0"/>
              <a:t>02.11.2018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B18D7-8FEB-40F4-9C06-9754E16B5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5556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02.11.2018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4806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02.11.2018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94522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02.11.2018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1247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02.11.2018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28823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02.11.2018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1038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02.11.2018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32834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02.11.2018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502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02.11.2018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17864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02.11.2018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32115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02.11.2018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7373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AFBCA-FEE6-4D01-929D-6266EFA57CF0}" type="datetimeFigureOut">
              <a:rPr lang="ru-RU" smtClean="0"/>
              <a:t>02.11.2018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B18D7-8FEB-40F4-9C06-9754E16B5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5820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02.11.2018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5581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02.11.2018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8827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02.11.2018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27028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02.11.2018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2645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3123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AFBCA-FEE6-4D01-929D-6266EFA57CF0}" type="datetimeFigureOut">
              <a:rPr lang="ru-RU" smtClean="0"/>
              <a:t>02.11.2018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B18D7-8FEB-40F4-9C06-9754E16B5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352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AFBCA-FEE6-4D01-929D-6266EFA57CF0}" type="datetimeFigureOut">
              <a:rPr lang="ru-RU" smtClean="0"/>
              <a:t>02.11.2018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B18D7-8FEB-40F4-9C06-9754E16B5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427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AFBCA-FEE6-4D01-929D-6266EFA57CF0}" type="datetimeFigureOut">
              <a:rPr lang="ru-RU" smtClean="0"/>
              <a:t>02.11.2018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B18D7-8FEB-40F4-9C06-9754E16B5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911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AFBCA-FEE6-4D01-929D-6266EFA57CF0}" type="datetimeFigureOut">
              <a:rPr lang="ru-RU" smtClean="0"/>
              <a:t>02.11.2018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B18D7-8FEB-40F4-9C06-9754E16B5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785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AFBCA-FEE6-4D01-929D-6266EFA57CF0}" type="datetimeFigureOut">
              <a:rPr lang="ru-RU" smtClean="0"/>
              <a:t>02.11.2018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B18D7-8FEB-40F4-9C06-9754E16B5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694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AFBCA-FEE6-4D01-929D-6266EFA57CF0}" type="datetimeFigureOut">
              <a:rPr lang="ru-RU" smtClean="0"/>
              <a:t>02.11.2018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B18D7-8FEB-40F4-9C06-9754E16B5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375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AFBCA-FEE6-4D01-929D-6266EFA57CF0}" type="datetimeFigureOut">
              <a:rPr lang="ru-RU" smtClean="0"/>
              <a:t>02.11.2018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B18D7-8FEB-40F4-9C06-9754E16B5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626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02.11.2018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684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02.11.2018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21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115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7.pn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836" y="1357744"/>
            <a:ext cx="8936182" cy="239683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Проектировочные компетенции управленческой команды:</a:t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 коммуникативной образовательной среды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518929" y="10286200"/>
            <a:ext cx="2845426" cy="36223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st.depositphotos.com/1014674/3535/i/950/depositphotos_35353339-stock-photo-teamwor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0940"/>
            <a:ext cx="3782291" cy="274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27018" y="249382"/>
            <a:ext cx="6567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«Детский сад комбинированного вида»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Приволжского района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Г.Казани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08764" y="4544291"/>
            <a:ext cx="45165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Федина О.Н.,</a:t>
            </a:r>
          </a:p>
          <a:p>
            <a:pPr algn="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воспитатель </a:t>
            </a:r>
          </a:p>
          <a:p>
            <a:pPr algn="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«МБДОУ «Детский сад №94» Приволжского района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г.Казани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768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Д.И. Ушаков , С.И. </a:t>
            </a: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Ожегов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6364" y="1825625"/>
            <a:ext cx="8492836" cy="47968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 smtClean="0">
                <a:solidFill>
                  <a:srgbClr val="0A0A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Компетентность </a:t>
            </a:r>
            <a:r>
              <a:rPr lang="ru-RU" sz="4000" dirty="0">
                <a:solidFill>
                  <a:srgbClr val="0A0A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осведомленность, </a:t>
            </a:r>
            <a:r>
              <a:rPr lang="ru-RU" sz="4000" dirty="0" smtClean="0">
                <a:solidFill>
                  <a:srgbClr val="0A0A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авторитетность. </a:t>
            </a:r>
          </a:p>
          <a:p>
            <a:pPr marL="0" indent="0">
              <a:buNone/>
            </a:pPr>
            <a:r>
              <a:rPr lang="ru-RU" sz="4000" b="1" dirty="0">
                <a:solidFill>
                  <a:srgbClr val="0A0A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4000" b="1" dirty="0" smtClean="0">
                <a:solidFill>
                  <a:srgbClr val="0A0A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омпетенция </a:t>
            </a:r>
            <a:r>
              <a:rPr lang="ru-RU" sz="4000" dirty="0">
                <a:solidFill>
                  <a:srgbClr val="0A0A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круг вопросов, явлений, в которых данное лицо обладает познанием, опытом, хорошо </a:t>
            </a:r>
            <a:r>
              <a:rPr lang="ru-RU" sz="4000" dirty="0" smtClean="0">
                <a:solidFill>
                  <a:srgbClr val="0A0A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осведомлен.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758531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092" y="0"/>
            <a:ext cx="8340436" cy="6858000"/>
          </a:xfrm>
        </p:spPr>
        <p:txBody>
          <a:bodyPr>
            <a:normAutofit fontScale="85000" lnSpcReduction="20000"/>
          </a:bodyPr>
          <a:lstStyle/>
          <a:p>
            <a:pPr marL="0" indent="0" fontAlgn="base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sz="2600" b="1" dirty="0">
                <a:solidFill>
                  <a:srgbClr val="0A0A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Компетенция</a:t>
            </a:r>
            <a:r>
              <a:rPr lang="ru-RU" sz="2600" dirty="0">
                <a:solidFill>
                  <a:srgbClr val="0A0A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включает в себя совокупность взаимосвязанных качеств личности </a:t>
            </a:r>
            <a:r>
              <a:rPr lang="ru-RU" sz="2600" dirty="0" smtClean="0">
                <a:solidFill>
                  <a:srgbClr val="0A0A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(ЗУН, </a:t>
            </a:r>
            <a:r>
              <a:rPr lang="ru-RU" sz="2600" dirty="0">
                <a:solidFill>
                  <a:srgbClr val="0A0A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способов действия), необходимых для качественной продуктивной деятельности в определенной области. </a:t>
            </a:r>
          </a:p>
          <a:p>
            <a:pPr marL="0" indent="0" fontAlgn="base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sz="2600" b="1" dirty="0" smtClean="0">
                <a:solidFill>
                  <a:srgbClr val="0A0A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Компетенция</a:t>
            </a:r>
            <a:r>
              <a:rPr lang="ru-RU" sz="2600" dirty="0" smtClean="0">
                <a:solidFill>
                  <a:srgbClr val="0A0A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solidFill>
                  <a:srgbClr val="0A0A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это способность к выполнению какой-либо деятельности на основе приобретенных в ходе обучения </a:t>
            </a:r>
            <a:r>
              <a:rPr lang="ru-RU" sz="2600" dirty="0" smtClean="0">
                <a:solidFill>
                  <a:srgbClr val="0A0A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ЗУН, </a:t>
            </a:r>
            <a:r>
              <a:rPr lang="ru-RU" sz="2600" dirty="0">
                <a:solidFill>
                  <a:srgbClr val="0A0A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опыта </a:t>
            </a:r>
            <a:r>
              <a:rPr lang="ru-RU" sz="2600" dirty="0" smtClean="0">
                <a:solidFill>
                  <a:srgbClr val="0A0A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работы, и </a:t>
            </a:r>
            <a:r>
              <a:rPr lang="ru-RU" sz="2600" dirty="0">
                <a:solidFill>
                  <a:srgbClr val="0A0A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составляющий содержательный компонент </a:t>
            </a:r>
            <a:r>
              <a:rPr lang="ru-RU" sz="2600" dirty="0" smtClean="0">
                <a:solidFill>
                  <a:srgbClr val="0A0A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обучения.</a:t>
            </a:r>
            <a:endParaRPr lang="ru-RU" sz="26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sz="2600" b="1" dirty="0" smtClean="0">
                <a:solidFill>
                  <a:srgbClr val="0A0A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Компетентность</a:t>
            </a:r>
            <a:r>
              <a:rPr lang="ru-RU" sz="2600" dirty="0" smtClean="0">
                <a:solidFill>
                  <a:srgbClr val="0A0A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-владение</a:t>
            </a:r>
            <a:r>
              <a:rPr lang="ru-RU" sz="2600" dirty="0">
                <a:solidFill>
                  <a:srgbClr val="0A0A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обладание человеком компетенциями, включающей личное отношение человека к предмету </a:t>
            </a:r>
            <a:r>
              <a:rPr lang="ru-RU" sz="2600" dirty="0" smtClean="0">
                <a:solidFill>
                  <a:srgbClr val="0A0A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деятельности.</a:t>
            </a:r>
            <a:r>
              <a:rPr lang="ru-RU" sz="2600" dirty="0">
                <a:solidFill>
                  <a:srgbClr val="0A0A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600" dirty="0" smtClean="0">
              <a:solidFill>
                <a:srgbClr val="0A0A0A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sz="2600" b="1" dirty="0" smtClean="0">
                <a:solidFill>
                  <a:srgbClr val="0A0A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Компетентность </a:t>
            </a:r>
            <a:r>
              <a:rPr lang="ru-RU" sz="2600" dirty="0">
                <a:solidFill>
                  <a:srgbClr val="0A0A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это свойства личности, определяющие ее способность к выполнению деятельности на основе сформированной компетенции, т.е. это свойство, базирующееся на компетенции</a:t>
            </a:r>
            <a:r>
              <a:rPr lang="ru-RU" sz="2600" dirty="0" smtClean="0">
                <a:solidFill>
                  <a:srgbClr val="0A0A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fontAlgn="base">
              <a:lnSpc>
                <a:spcPct val="150000"/>
              </a:lnSpc>
              <a:spcAft>
                <a:spcPts val="1000"/>
              </a:spcAft>
              <a:buNone/>
            </a:pPr>
            <a:endParaRPr lang="ru-RU" sz="2400" dirty="0" smtClean="0">
              <a:solidFill>
                <a:srgbClr val="0A0A0A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lnSpc>
                <a:spcPct val="150000"/>
              </a:lnSpc>
              <a:spcAft>
                <a:spcPts val="1000"/>
              </a:spcAft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7114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Ð§ÑÐ¾ ÑÐ°ÐºÐ¾Ðµ ÐºÐ¾Ð¼Ð¿ÐµÑÐµÐ½ÑÐ¸Ñ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" y="17134"/>
            <a:ext cx="9133046" cy="684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675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6188"/>
            <a:ext cx="9514114" cy="712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917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-223838"/>
            <a:ext cx="9753600" cy="730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067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3838"/>
            <a:ext cx="9448800" cy="707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670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29" y="-32872"/>
            <a:ext cx="8362950" cy="6890872"/>
          </a:xfrm>
        </p:spPr>
      </p:pic>
    </p:spTree>
    <p:extLst>
      <p:ext uri="{BB962C8B-B14F-4D97-AF65-F5344CB8AC3E}">
        <p14:creationId xmlns:p14="http://schemas.microsoft.com/office/powerpoint/2010/main" val="1231966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374074"/>
            <a:ext cx="7886700" cy="5802890"/>
          </a:xfrm>
        </p:spPr>
        <p:txBody>
          <a:bodyPr>
            <a:normAutofit fontScale="85000" lnSpcReduction="10000"/>
          </a:bodyPr>
          <a:lstStyle/>
          <a:p>
            <a:pPr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Профессионализм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особое свойство людей систематически, эффективно и надёжно выполнять сложную деятельность в самых разнообразных условиях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Педагогическое мастерство 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— это сплав личностно-деловых качеств и профессиональной компетентности учителя-воспитателя.</a:t>
            </a: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69787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Проектировочные компетенции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055" y="1825625"/>
            <a:ext cx="8465127" cy="435133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1.Знания</a:t>
            </a:r>
          </a:p>
          <a:p>
            <a:pPr>
              <a:buFontTx/>
              <a:buChar char="-"/>
            </a:pP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знания законодательства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сфере образования как на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федеральном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уровне, так и на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местном;</a:t>
            </a:r>
          </a:p>
          <a:p>
            <a:pPr>
              <a:buFontTx/>
              <a:buChar char="-"/>
            </a:pP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знания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относящиеся к общепедагогическим компетенциям: это знания  в педагогике и  психологии, особенностей развития детей дошкольного возраста.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6714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136073"/>
          </a:xfrm>
        </p:spPr>
        <p:txBody>
          <a:bodyPr/>
          <a:lstStyle/>
          <a:p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Проектировочные компетенции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1782" y="914400"/>
            <a:ext cx="8645236" cy="5943600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.Умения: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аналитические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рефлексивные, гностические, конструктивные, коммуникативные, организационные и др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lvl="0">
              <a:buFontTx/>
              <a:buChar char="-"/>
            </a:pP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Умения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ставить цели и задачи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воспитательно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-образовательной работы </a:t>
            </a:r>
            <a:endParaRPr lang="ru-RU" sz="32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>
              <a:buFontTx/>
              <a:buChar char="-"/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Умения проектировать материальное оснащение образовательного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процесса</a:t>
            </a:r>
          </a:p>
          <a:p>
            <a:pPr lvl="0">
              <a:buFontTx/>
              <a:buChar char="-"/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Умения конструировать занятия, развлечения,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праздники</a:t>
            </a:r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>
              <a:buFontTx/>
              <a:buChar char="-"/>
            </a:pP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Умения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планировать этапы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деятельности</a:t>
            </a:r>
          </a:p>
          <a:p>
            <a:pPr lvl="0">
              <a:buFontTx/>
              <a:buChar char="-"/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Умения использовать инновационные методические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приемы</a:t>
            </a:r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>
              <a:buFontTx/>
              <a:buChar char="-"/>
            </a:pP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Умение использовать ИКТ</a:t>
            </a:r>
            <a:endParaRPr lang="ru-RU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2366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49" y="845127"/>
            <a:ext cx="8279823" cy="5331836"/>
          </a:xfrm>
        </p:spPr>
        <p:txBody>
          <a:bodyPr/>
          <a:lstStyle/>
          <a:p>
            <a:pPr indent="0" algn="ctr" fontAlgn="base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«Чтобы забросить мяч в корзину, нужно десять рук»</a:t>
            </a:r>
            <a:r>
              <a:rPr lang="ru-RU" sz="40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40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  <a:p>
            <a:pPr indent="0" algn="r" fontAlgn="base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4000" i="1" dirty="0" smtClean="0">
                <a:solidFill>
                  <a:srgbClr val="0A0A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smtClean="0">
                <a:solidFill>
                  <a:srgbClr val="0A0A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Джон </a:t>
            </a:r>
            <a:r>
              <a:rPr lang="ru-RU" sz="2800" i="1" dirty="0" err="1">
                <a:solidFill>
                  <a:srgbClr val="0A0A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Вуден</a:t>
            </a:r>
            <a:r>
              <a:rPr lang="ru-RU" sz="2800" i="1" dirty="0">
                <a:solidFill>
                  <a:srgbClr val="0A0A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тренер </a:t>
            </a:r>
            <a:r>
              <a:rPr lang="ru-RU" sz="2800" i="1" dirty="0" smtClean="0">
                <a:solidFill>
                  <a:srgbClr val="0A0A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команды</a:t>
            </a:r>
          </a:p>
          <a:p>
            <a:pPr indent="0" algn="r" fontAlgn="base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2800" i="1" dirty="0" smtClean="0">
                <a:solidFill>
                  <a:srgbClr val="0A0A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i="1" dirty="0">
                <a:solidFill>
                  <a:srgbClr val="0A0A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i="1" dirty="0" err="1">
                <a:solidFill>
                  <a:srgbClr val="0A0A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Bruins</a:t>
            </a:r>
            <a:r>
              <a:rPr lang="ru-RU" sz="2800" i="1" dirty="0">
                <a:solidFill>
                  <a:srgbClr val="0A0A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» Калифорнийского </a:t>
            </a:r>
            <a:endParaRPr lang="ru-RU" sz="2800" i="1" dirty="0" smtClean="0">
              <a:solidFill>
                <a:srgbClr val="0A0A0A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r" fontAlgn="base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2800" i="1" dirty="0" smtClean="0">
                <a:solidFill>
                  <a:srgbClr val="0A0A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университета</a:t>
            </a:r>
            <a:r>
              <a:rPr lang="ru-RU" sz="2800" i="1" dirty="0">
                <a:solidFill>
                  <a:srgbClr val="0A0A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выигравшей 10 национальных чемпионатов в течение 12 </a:t>
            </a:r>
            <a:r>
              <a:rPr lang="ru-RU" sz="2800" i="1" dirty="0" smtClean="0">
                <a:solidFill>
                  <a:srgbClr val="0A0A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462568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7201"/>
          </a:xfrm>
        </p:spPr>
        <p:txBody>
          <a:bodyPr/>
          <a:lstStyle/>
          <a:p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Проектировочные компетенции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8655" y="1302326"/>
            <a:ext cx="9130145" cy="5555673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ru-RU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3. Профессионально значимые качества личности:</a:t>
            </a:r>
          </a:p>
          <a:p>
            <a:pPr marL="742950" indent="-571500" algn="just">
              <a:lnSpc>
                <a:spcPct val="150000"/>
              </a:lnSpc>
              <a:spcAft>
                <a:spcPts val="1000"/>
              </a:spcAft>
              <a:buFontTx/>
              <a:buChar char="-"/>
            </a:pP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целеустремленность</a:t>
            </a:r>
          </a:p>
          <a:p>
            <a:pPr marL="742950" indent="-571500" algn="just">
              <a:lnSpc>
                <a:spcPct val="150000"/>
              </a:lnSpc>
              <a:spcAft>
                <a:spcPts val="1000"/>
              </a:spcAft>
              <a:buFontTx/>
              <a:buChar char="-"/>
            </a:pP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ответственность </a:t>
            </a:r>
          </a:p>
          <a:p>
            <a:pPr marL="742950" indent="-571500" algn="just">
              <a:lnSpc>
                <a:spcPct val="150000"/>
              </a:lnSpc>
              <a:spcAft>
                <a:spcPts val="1000"/>
              </a:spcAft>
              <a:buFontTx/>
              <a:buChar char="-"/>
            </a:pP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собранность </a:t>
            </a:r>
          </a:p>
          <a:p>
            <a:pPr marL="742950" indent="-571500" algn="just">
              <a:lnSpc>
                <a:spcPct val="150000"/>
              </a:lnSpc>
              <a:spcAft>
                <a:spcPts val="1000"/>
              </a:spcAft>
              <a:buFontTx/>
              <a:buChar char="-"/>
            </a:pP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организованность </a:t>
            </a:r>
          </a:p>
          <a:p>
            <a:pPr marL="742950" indent="-571500" algn="just">
              <a:lnSpc>
                <a:spcPct val="150000"/>
              </a:lnSpc>
              <a:spcAft>
                <a:spcPts val="1000"/>
              </a:spcAft>
              <a:buFontTx/>
              <a:buChar char="-"/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требовательность</a:t>
            </a:r>
            <a:endParaRPr lang="ru-RU" sz="36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724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255" y="365126"/>
            <a:ext cx="8839200" cy="1325563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Коммуникативно-ориентированная модель </a:t>
            </a: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образовательной среды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2510" y="1825624"/>
            <a:ext cx="8672946" cy="5240194"/>
          </a:xfrm>
        </p:spPr>
        <p:txBody>
          <a:bodyPr>
            <a:normAutofit fontScale="85000" lnSpcReduction="20000"/>
          </a:bodyPr>
          <a:lstStyle/>
          <a:p>
            <a:pPr marL="628650" indent="-457200" algn="just">
              <a:lnSpc>
                <a:spcPct val="150000"/>
              </a:lnSpc>
              <a:spcAft>
                <a:spcPts val="1000"/>
              </a:spcAft>
              <a:buFontTx/>
              <a:buChar char="-"/>
            </a:pPr>
            <a:r>
              <a:rPr lang="ru-RU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форма </a:t>
            </a:r>
            <a:r>
              <a:rPr lang="ru-RU" sz="3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сотрудничества  </a:t>
            </a:r>
            <a:r>
              <a:rPr lang="ru-RU" sz="3000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(коммуникативного взаимодействия)</a:t>
            </a:r>
            <a:r>
              <a:rPr lang="ru-RU" sz="3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которая создает особые виды общности между детьми и педагогами, между самими детьми. </a:t>
            </a:r>
            <a:endParaRPr lang="ru-RU" sz="30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sz="3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Исходным основанием такого подхода </a:t>
            </a:r>
            <a:r>
              <a:rPr lang="ru-RU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является </a:t>
            </a:r>
            <a:r>
              <a:rPr lang="ru-RU" sz="3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понимание  того, что необходимым условием развития ребенка  является его участие в совместной деятельности, разделенной со взрослыми и/или другими участниками образовательного процесса.</a:t>
            </a:r>
            <a:endParaRPr lang="ru-RU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484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512618"/>
            <a:ext cx="9143999" cy="2521527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Технологии </a:t>
            </a:r>
            <a:r>
              <a:rPr lang="ru-RU" sz="4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эффективной </a:t>
            </a:r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социализации.</a:t>
            </a:r>
            <a:b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Автор Н.П. Гришаева 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417" y="1492827"/>
            <a:ext cx="7481455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16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ru-RU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СОЦИАЛИЗАЦИЯ-</a:t>
            </a:r>
          </a:p>
          <a:p>
            <a:pPr marL="0" lvl="0" indent="0" algn="ctr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ru-RU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 из главных условий жизни ребенка в обществе и личной готовности ребенка к школе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52530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http://lampa.cc/wp-content/uploads/2017/03/6774634275_73b52d6267_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2440"/>
            <a:ext cx="2841569" cy="253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739457"/>
            <a:ext cx="4461520" cy="2971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024" y="2924944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627" y="149619"/>
            <a:ext cx="4533373" cy="3112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55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эффективной социализации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49" y="1825625"/>
            <a:ext cx="8182841" cy="4755284"/>
          </a:xfrm>
        </p:spPr>
        <p:txBody>
          <a:bodyPr>
            <a:normAutofit fontScale="92500"/>
          </a:bodyPr>
          <a:lstStyle/>
          <a:p>
            <a:pPr marL="0" lvl="0" indent="0" defTabSz="914400">
              <a:lnSpc>
                <a:spcPct val="100000"/>
              </a:lnSpc>
              <a:spcBef>
                <a:spcPct val="20000"/>
              </a:spcBef>
              <a:buClr>
                <a:srgbClr val="31B6FD"/>
              </a:buClr>
              <a:buSzPct val="100000"/>
              <a:buNone/>
            </a:pPr>
            <a:r>
              <a:rPr lang="ru-RU" sz="3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33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Рефлексивный круг</a:t>
            </a:r>
          </a:p>
          <a:p>
            <a:pPr marL="0" lvl="0" indent="0" defTabSz="914400">
              <a:lnSpc>
                <a:spcPct val="100000"/>
              </a:lnSpc>
              <a:spcBef>
                <a:spcPct val="20000"/>
              </a:spcBef>
              <a:buClr>
                <a:srgbClr val="31B6FD"/>
              </a:buClr>
              <a:buSzPct val="100000"/>
              <a:buNone/>
            </a:pPr>
            <a:r>
              <a:rPr lang="ru-RU" sz="33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Клубный час</a:t>
            </a:r>
          </a:p>
          <a:p>
            <a:pPr marL="0" lvl="0" indent="0" defTabSz="914400">
              <a:lnSpc>
                <a:spcPct val="100000"/>
              </a:lnSpc>
              <a:spcBef>
                <a:spcPct val="20000"/>
              </a:spcBef>
              <a:buClr>
                <a:srgbClr val="31B6FD"/>
              </a:buClr>
              <a:buSzPct val="100000"/>
              <a:buNone/>
            </a:pPr>
            <a:r>
              <a:rPr lang="ru-RU" sz="33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Ситуация месяца</a:t>
            </a:r>
          </a:p>
          <a:p>
            <a:pPr marL="0" lvl="0" indent="0" defTabSz="914400">
              <a:lnSpc>
                <a:spcPct val="100000"/>
              </a:lnSpc>
              <a:spcBef>
                <a:spcPct val="20000"/>
              </a:spcBef>
              <a:buClr>
                <a:srgbClr val="31B6FD"/>
              </a:buClr>
              <a:buSzPct val="100000"/>
              <a:buNone/>
            </a:pPr>
            <a:r>
              <a:rPr lang="ru-RU" sz="33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4. Дети –волонтеры</a:t>
            </a:r>
          </a:p>
          <a:p>
            <a:pPr marL="0" lvl="0" indent="0" defTabSz="914400">
              <a:lnSpc>
                <a:spcPct val="100000"/>
              </a:lnSpc>
              <a:spcBef>
                <a:spcPct val="20000"/>
              </a:spcBef>
              <a:buClr>
                <a:srgbClr val="31B6FD"/>
              </a:buClr>
              <a:buSzPct val="100000"/>
              <a:buNone/>
            </a:pPr>
            <a:r>
              <a:rPr lang="ru-RU" sz="33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5. Проблемная педагогическая ситуация</a:t>
            </a:r>
          </a:p>
          <a:p>
            <a:pPr marL="0" lvl="0" indent="0" defTabSz="914400">
              <a:lnSpc>
                <a:spcPct val="100000"/>
              </a:lnSpc>
              <a:spcBef>
                <a:spcPct val="20000"/>
              </a:spcBef>
              <a:buClr>
                <a:srgbClr val="31B6FD"/>
              </a:buClr>
              <a:buSzPct val="100000"/>
              <a:buNone/>
            </a:pPr>
            <a:r>
              <a:rPr lang="ru-RU" sz="33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6. Развивающее общение</a:t>
            </a:r>
          </a:p>
          <a:p>
            <a:pPr marL="0" lvl="0" indent="0" defTabSz="914400">
              <a:lnSpc>
                <a:spcPct val="100000"/>
              </a:lnSpc>
              <a:spcBef>
                <a:spcPct val="20000"/>
              </a:spcBef>
              <a:buClr>
                <a:srgbClr val="31B6FD"/>
              </a:buClr>
              <a:buSzPct val="100000"/>
              <a:buNone/>
            </a:pPr>
            <a:r>
              <a:rPr lang="ru-RU" sz="3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7. Социальные акции</a:t>
            </a:r>
          </a:p>
          <a:p>
            <a:pPr marL="0" lvl="0" indent="0" defTabSz="914400">
              <a:lnSpc>
                <a:spcPct val="100000"/>
              </a:lnSpc>
              <a:spcBef>
                <a:spcPct val="20000"/>
              </a:spcBef>
              <a:buClr>
                <a:srgbClr val="31B6FD"/>
              </a:buClr>
              <a:buSzPct val="100000"/>
              <a:buNone/>
            </a:pPr>
            <a:r>
              <a:rPr lang="ru-RU" sz="3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8. Волшебный телефон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439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Резеда\Desktop\ФОТО, ВИДЕО\2017-2018\Открытые занятия\Гр.6 2 (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21" y="4026578"/>
            <a:ext cx="3811047" cy="2858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690689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Рефлексивный круг</a:t>
            </a:r>
            <a:br>
              <a:rPr lang="ru-RU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Резеда\Desktop\ФОТО, ВИДЕО\2017-2018\Клубный час\День матери, 24.11\DSC053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1" y="845344"/>
            <a:ext cx="4558145" cy="341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Резеда\Desktop\ФОТО, ВИДЕО\2017-2018\Открытые занятия\гр.3 16.10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25738"/>
            <a:ext cx="4601633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42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571" y="-78213"/>
            <a:ext cx="9144000" cy="6857999"/>
          </a:xfrm>
          <a:prstGeom prst="rect">
            <a:avLst/>
          </a:prstGeom>
        </p:spPr>
      </p:pic>
      <p:pic>
        <p:nvPicPr>
          <p:cNvPr id="5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8272"/>
            <a:ext cx="9144000" cy="109728"/>
          </a:xfrm>
          <a:prstGeom prst="rect">
            <a:avLst/>
          </a:prstGeom>
        </p:spPr>
      </p:pic>
      <p:pic>
        <p:nvPicPr>
          <p:cNvPr id="6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728"/>
          </a:xfrm>
          <a:prstGeom prst="rect">
            <a:avLst/>
          </a:prstGeom>
        </p:spPr>
      </p:pic>
      <p:sp>
        <p:nvSpPr>
          <p:cNvPr id="7" name="text 1"/>
          <p:cNvSpPr txBox="1"/>
          <p:nvPr/>
        </p:nvSpPr>
        <p:spPr>
          <a:xfrm>
            <a:off x="2059152" y="548680"/>
            <a:ext cx="515134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Рефлексивный круг</a:t>
            </a:r>
            <a:endParaRPr kumimoji="0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827584" y="1102678"/>
            <a:ext cx="4933832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Педагогические возможности: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1063142" y="1770967"/>
            <a:ext cx="127290" cy="46984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1349629" y="1802384"/>
            <a:ext cx="3077189" cy="2769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Сплочение коллектива группы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1349629" y="2046224"/>
            <a:ext cx="7822013" cy="2769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Обсуждение планов на день, неделю, месяц, развитие умений выражать свои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1349629" y="2289835"/>
            <a:ext cx="3379130" cy="2769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чувства и переживания публично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1063142" y="2502741"/>
            <a:ext cx="127290" cy="46984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1349629" y="2534158"/>
            <a:ext cx="6908756" cy="2026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Формирование общей позиции относительно разных аспектов жизни в группе.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1349629" y="2777998"/>
            <a:ext cx="4853055" cy="20269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Формирование умения слушать и понимать друг друга.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415442" y="3212976"/>
            <a:ext cx="7972982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«Рефлексивный круг» </a:t>
            </a:r>
            <a:r>
              <a:rPr kumimoji="0" sz="1800" b="1" i="0" u="none" strike="noStrike" kern="1200" cap="none" spc="1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по возможности 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проводится каждый </a:t>
            </a:r>
            <a:r>
              <a:rPr kumimoji="0" sz="1800" b="0" i="0" u="none" strike="noStrike" kern="1200" cap="none" spc="10" normalizeH="0" baseline="0" noProof="0" dirty="0" err="1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день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10" normalizeH="0" baseline="0" noProof="0" dirty="0" smtClean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</a:t>
            </a:r>
            <a:r>
              <a:rPr kumimoji="0" sz="1800" b="0" i="1" u="none" strike="noStrike" kern="1200" cap="none" spc="10" normalizeH="0" baseline="0" noProof="0" dirty="0" err="1" smtClean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перед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415442" y="3645024"/>
            <a:ext cx="421938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80" b="0" i="1" u="none" strike="noStrike" kern="1200" cap="none" spc="1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завтраком или после полдника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).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251521" y="4149080"/>
            <a:ext cx="8496944" cy="1908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 «Кругу» решаются вопросы: чем дети сегодня будут заниматься? Что интересного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произошло? Обсуждаются вопросы дисциплины в группе. Дети выступают на одном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уровне  с  воспитателем,  очень  важно,  что  именно  решением  детей  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  </a:t>
            </a:r>
            <a:r>
              <a:rPr kumimoji="0" sz="2000" b="0" i="0" u="none" strike="noStrike" kern="1200" cap="none" spc="1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группе</a:t>
            </a:r>
            <a:r>
              <a:rPr kumimoji="0" lang="ru-RU" sz="2000" b="0" i="0" u="none" strike="noStrike" kern="1200" cap="none" spc="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утверждаются правила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033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43891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Ситуация месяца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942109"/>
            <a:ext cx="8950036" cy="6054436"/>
          </a:xfrm>
        </p:spPr>
        <p:txBody>
          <a:bodyPr>
            <a:normAutofit fontScale="92500"/>
          </a:bodyPr>
          <a:lstStyle/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spc="10" dirty="0">
                <a:solidFill>
                  <a:prstClr val="black"/>
                </a:solidFill>
                <a:cs typeface="Calibri"/>
              </a:rPr>
              <a:t>Каждую ситуацию дети всех возрастных групп проживают </a:t>
            </a:r>
            <a:r>
              <a:rPr lang="ru-RU" sz="2800" i="1" spc="10" dirty="0">
                <a:solidFill>
                  <a:prstClr val="black"/>
                </a:solidFill>
                <a:latin typeface="Arial"/>
                <a:cs typeface="Arial"/>
              </a:rPr>
              <a:t>в</a:t>
            </a:r>
            <a:r>
              <a:rPr lang="ru-RU" sz="28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ru-RU" sz="2400" i="1" spc="10" dirty="0">
                <a:solidFill>
                  <a:prstClr val="black"/>
                </a:solidFill>
                <a:latin typeface="Arial"/>
                <a:cs typeface="Arial"/>
              </a:rPr>
              <a:t>течение одного месяца</a:t>
            </a:r>
            <a:r>
              <a:rPr lang="ru-RU" sz="2400" spc="10" dirty="0">
                <a:solidFill>
                  <a:prstClr val="black"/>
                </a:solidFill>
                <a:cs typeface="Calibri"/>
              </a:rPr>
              <a:t>, иногда и более. В зависимости от её  </a:t>
            </a:r>
            <a:r>
              <a:rPr lang="ru-RU" sz="2800" spc="10" dirty="0">
                <a:solidFill>
                  <a:prstClr val="black"/>
                </a:solidFill>
                <a:cs typeface="Calibri"/>
              </a:rPr>
              <a:t>сложности и интереса к ней детей и педагогов. </a:t>
            </a:r>
            <a:endParaRPr lang="ru-RU" sz="2800" spc="10" dirty="0" smtClean="0">
              <a:solidFill>
                <a:prstClr val="black"/>
              </a:solidFill>
              <a:cs typeface="Calibri"/>
            </a:endParaRP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spc="10" dirty="0" smtClean="0">
                <a:solidFill>
                  <a:prstClr val="black"/>
                </a:solidFill>
                <a:cs typeface="Calibri"/>
              </a:rPr>
              <a:t>По</a:t>
            </a:r>
            <a:r>
              <a:rPr lang="ru-RU" sz="2800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lang="ru-RU" sz="2800" spc="10" dirty="0">
                <a:solidFill>
                  <a:prstClr val="black"/>
                </a:solidFill>
                <a:cs typeface="Calibri"/>
              </a:rPr>
              <a:t>завершении каждой ситуации проводится заключительный</a:t>
            </a:r>
            <a:r>
              <a:rPr lang="ru-RU" sz="2800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z="2800" spc="10" dirty="0">
                <a:solidFill>
                  <a:prstClr val="black"/>
                </a:solidFill>
                <a:cs typeface="Calibri"/>
              </a:rPr>
              <a:t>праздник.</a:t>
            </a: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spc="10" dirty="0">
                <a:solidFill>
                  <a:prstClr val="black"/>
                </a:solidFill>
                <a:cs typeface="Calibri"/>
              </a:rPr>
              <a:t>Весь материал даётся детям в игровой форме и подобран</a:t>
            </a:r>
            <a:r>
              <a:rPr lang="ru-RU" sz="2800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z="2800" spc="10" dirty="0">
                <a:solidFill>
                  <a:prstClr val="black"/>
                </a:solidFill>
                <a:cs typeface="Calibri"/>
              </a:rPr>
              <a:t>под проблематику ситуации.</a:t>
            </a:r>
            <a:endParaRPr lang="ru-RU" sz="2800" dirty="0">
              <a:solidFill>
                <a:prstClr val="black"/>
              </a:solidFill>
              <a:cs typeface="Calibri"/>
            </a:endParaRP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ru-RU" sz="1359" spc="10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ru-RU" sz="1359" spc="10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spc="10" dirty="0" smtClean="0">
                <a:solidFill>
                  <a:prstClr val="black"/>
                </a:solidFill>
                <a:latin typeface="Arial"/>
                <a:cs typeface="Arial"/>
              </a:rPr>
              <a:t>ЦЕЛЬ: Освоение </a:t>
            </a:r>
            <a:r>
              <a:rPr lang="ru-RU" sz="2400" spc="10" dirty="0">
                <a:solidFill>
                  <a:prstClr val="black"/>
                </a:solidFill>
                <a:latin typeface="Arial"/>
                <a:cs typeface="Arial"/>
              </a:rPr>
              <a:t>детьми на начальном уровне социальных ролей:</a:t>
            </a:r>
            <a:endParaRPr lang="ru-RU"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673862" lv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spc="10" dirty="0">
                <a:solidFill>
                  <a:srgbClr val="FF0000"/>
                </a:solidFill>
                <a:latin typeface="Arial"/>
                <a:cs typeface="Arial"/>
              </a:rPr>
              <a:t>Я </a:t>
            </a:r>
            <a:r>
              <a:rPr lang="ru-RU" sz="2400" spc="10" dirty="0">
                <a:solidFill>
                  <a:prstClr val="black"/>
                </a:solidFill>
                <a:latin typeface="Arial"/>
                <a:cs typeface="Arial"/>
              </a:rPr>
              <a:t>– член коллектива,</a:t>
            </a:r>
            <a:endParaRPr lang="ru-RU"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724154" lv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spc="10" dirty="0">
                <a:solidFill>
                  <a:srgbClr val="FF0000"/>
                </a:solidFill>
                <a:latin typeface="Arial"/>
                <a:cs typeface="Arial"/>
              </a:rPr>
              <a:t>Я </a:t>
            </a:r>
            <a:r>
              <a:rPr lang="ru-RU" sz="2400" spc="10" dirty="0">
                <a:solidFill>
                  <a:prstClr val="black"/>
                </a:solidFill>
                <a:latin typeface="Arial"/>
                <a:cs typeface="Arial"/>
              </a:rPr>
              <a:t>– член семьи,</a:t>
            </a:r>
            <a:endParaRPr lang="ru-RU"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724154" lv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spc="10" dirty="0">
                <a:solidFill>
                  <a:srgbClr val="FF0000"/>
                </a:solidFill>
                <a:latin typeface="Arial"/>
                <a:cs typeface="Arial"/>
              </a:rPr>
              <a:t>Я </a:t>
            </a:r>
            <a:r>
              <a:rPr lang="ru-RU" sz="2400" spc="10" dirty="0">
                <a:solidFill>
                  <a:prstClr val="black"/>
                </a:solidFill>
                <a:latin typeface="Arial"/>
                <a:cs typeface="Arial"/>
              </a:rPr>
              <a:t>– мальчик или девочка;</a:t>
            </a:r>
            <a:endParaRPr lang="ru-RU"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724154" lv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spc="10" dirty="0">
                <a:solidFill>
                  <a:srgbClr val="FF0000"/>
                </a:solidFill>
                <a:latin typeface="Arial"/>
                <a:cs typeface="Arial"/>
              </a:rPr>
              <a:t>Я </a:t>
            </a:r>
            <a:r>
              <a:rPr lang="ru-RU" sz="2000" spc="10" dirty="0">
                <a:solidFill>
                  <a:prstClr val="black"/>
                </a:solidFill>
                <a:latin typeface="Arial"/>
                <a:cs typeface="Arial"/>
              </a:rPr>
              <a:t>– москвич или житель города, где находится ДОО),</a:t>
            </a:r>
            <a:endParaRPr lang="ru-RU"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724154" lv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spc="10" dirty="0">
                <a:solidFill>
                  <a:srgbClr val="FF0000"/>
                </a:solidFill>
                <a:latin typeface="Arial"/>
                <a:cs typeface="Arial"/>
              </a:rPr>
              <a:t>Я </a:t>
            </a:r>
            <a:r>
              <a:rPr lang="ru-RU" sz="2400" spc="10" dirty="0">
                <a:solidFill>
                  <a:prstClr val="black"/>
                </a:solidFill>
                <a:latin typeface="Arial"/>
                <a:cs typeface="Arial"/>
              </a:rPr>
              <a:t>– житель России, я – житель Земли, я – часть</a:t>
            </a:r>
            <a:endParaRPr lang="ru-RU"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spc="10" dirty="0">
                <a:solidFill>
                  <a:prstClr val="black"/>
                </a:solidFill>
                <a:latin typeface="Arial"/>
                <a:cs typeface="Arial"/>
              </a:rPr>
              <a:t>Мироздания, через сущностное проживание и самоопределение</a:t>
            </a:r>
            <a:endParaRPr lang="ru-RU" sz="18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spc="10" dirty="0">
                <a:solidFill>
                  <a:prstClr val="black"/>
                </a:solidFill>
                <a:latin typeface="Arial"/>
                <a:cs typeface="Arial"/>
              </a:rPr>
              <a:t>в этих ролях.</a:t>
            </a:r>
            <a:endParaRPr lang="ru-RU"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671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-96981"/>
            <a:ext cx="7886700" cy="1011382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Дети –волонтеры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5527" y="609600"/>
            <a:ext cx="8728363" cy="3796145"/>
          </a:xfrm>
        </p:spPr>
        <p:txBody>
          <a:bodyPr>
            <a:normAutofit/>
          </a:bodyPr>
          <a:lstStyle/>
          <a:p>
            <a:pPr indent="0" algn="just">
              <a:lnSpc>
                <a:spcPct val="100000"/>
              </a:lnSpc>
              <a:spcAft>
                <a:spcPts val="1000"/>
              </a:spcAft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</a:p>
          <a:p>
            <a:pPr indent="0" algn="just">
              <a:lnSpc>
                <a:spcPct val="100000"/>
              </a:lnSpc>
              <a:spcAft>
                <a:spcPts val="1000"/>
              </a:spcAft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-развитие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навыков общения в разновозрастном коллективе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0000"/>
              </a:lnSpc>
              <a:spcAft>
                <a:spcPts val="1000"/>
              </a:spcAft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самостоятельности и ответственности, прежде всего, в отношении младших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детей;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- создание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такой ситуации развития, при которой формирование игровой деятельности и передача игрового опыта происходит в естественной среде</a:t>
            </a:r>
            <a:endParaRPr lang="ru-RU" dirty="0"/>
          </a:p>
        </p:txBody>
      </p:sp>
      <p:pic>
        <p:nvPicPr>
          <p:cNvPr id="4" name="Picture 3" descr="F:\Кл.час День матери,24.11\XbwOgxLrBQ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6" y="3999058"/>
            <a:ext cx="3811922" cy="285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:\Фото\FIDDE1ueCW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708" y="3999058"/>
            <a:ext cx="4111168" cy="308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98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65126"/>
            <a:ext cx="9753600" cy="606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5248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091" y="365126"/>
            <a:ext cx="8575963" cy="1325563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Проблемно-педагогическая ситуация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проведения каждой ППС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самоопределение детей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эмоционально-напряжённой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них ситуации, в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которой</a:t>
            </a:r>
            <a:r>
              <a:rPr lang="ru-RU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необходимо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принять собственное решение без участия взрослого, дать оценку собственным действиям, извлечь урок из собственного поведения.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45937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97155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Calibri"/>
              </a:rPr>
              <a:t>Развивающее общение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Резеда\Desktop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09" y="1534679"/>
            <a:ext cx="305541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11927" y="-310485"/>
            <a:ext cx="5732073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ru-RU" sz="2400" kern="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R="0" lvl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ru-RU" sz="2400" kern="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Принимать чувства ребенка.</a:t>
            </a:r>
          </a:p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Прояснять (проговаривать) эти чувства для осознания их ребенком.</a:t>
            </a:r>
          </a:p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Не принимать отдельные действия ребенка, ведущие к нарушению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определенных правил.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Говорить о своих чувствах, используя «Я-сообщения».</a:t>
            </a:r>
          </a:p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Вводить правила жизни в группе, разработанные совместно с детьми</a:t>
            </a:r>
          </a:p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Хвалить ребенка за сделанную работу через ее описание.</a:t>
            </a:r>
          </a:p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Поддерживать позитивную инициативу ребенка</a:t>
            </a:r>
          </a:p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Предоставлять ребенку право выбора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872867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" y="6329172"/>
            <a:ext cx="3276600" cy="268224"/>
          </a:xfrm>
          <a:prstGeom prst="rect">
            <a:avLst/>
          </a:prstGeom>
        </p:spPr>
      </p:pic>
      <p:pic>
        <p:nvPicPr>
          <p:cNvPr id="381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8272"/>
            <a:ext cx="9144000" cy="109728"/>
          </a:xfrm>
          <a:prstGeom prst="rect">
            <a:avLst/>
          </a:prstGeom>
        </p:spPr>
      </p:pic>
      <p:pic>
        <p:nvPicPr>
          <p:cNvPr id="382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728"/>
          </a:xfrm>
          <a:prstGeom prst="rect">
            <a:avLst/>
          </a:prstGeom>
        </p:spPr>
      </p:pic>
      <p:pic>
        <p:nvPicPr>
          <p:cNvPr id="38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59" y="6329172"/>
            <a:ext cx="3276599" cy="268224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2362200" y="277931"/>
            <a:ext cx="5041091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1200" cap="none" spc="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Социальная акция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1441450" y="900142"/>
            <a:ext cx="1119911" cy="2384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7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Технология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2670048" y="900142"/>
            <a:ext cx="5140294" cy="2384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1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«Социальная  акция»  </a:t>
            </a:r>
            <a:r>
              <a:rPr kumimoji="0" sz="1610" b="0" i="0" u="none" strike="noStrike" kern="1200" cap="none" spc="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направлена</a:t>
            </a:r>
            <a:r>
              <a:rPr kumimoji="0" sz="161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</a:t>
            </a:r>
            <a:r>
              <a:rPr kumimoji="0" sz="1610" b="0" i="0" u="none" strike="noStrike" kern="1200" cap="none" spc="1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на</a:t>
            </a:r>
            <a:r>
              <a:rPr kumimoji="0" sz="1610" b="0" i="0" u="none" strike="noStrike" kern="1200" cap="none" spc="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</a:t>
            </a:r>
            <a:r>
              <a:rPr kumimoji="0" sz="1610" b="0" i="0" u="none" strike="noStrike" kern="1200" cap="none" spc="1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консолидацию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991819" y="1288491"/>
            <a:ext cx="6820307" cy="23881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7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усилий педагогов и родителей по развитию гражданской позиции у</a:t>
            </a:r>
            <a:endParaRPr kumimoji="0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991819" y="1677763"/>
            <a:ext cx="6822403" cy="2384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4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дошкольников, а также является тем средством и способом, который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991819" y="2066383"/>
            <a:ext cx="5816524" cy="2384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2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позволяет реально включить родителей в жизнь детского сада.</a:t>
            </a: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1441450" y="2455003"/>
            <a:ext cx="6606745" cy="24622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«Социальная акция» – современный способ привлечь и объед</a:t>
            </a:r>
            <a:r>
              <a:rPr kumimoji="0" sz="152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инить</a:t>
            </a: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991819" y="2843877"/>
            <a:ext cx="7015318" cy="24622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всех участников образовательного процесса. Даже в первый год работы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991819" y="3232497"/>
            <a:ext cx="6820116" cy="2384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7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по технологии степень включенности родителей составила 30-50% в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991819" y="3621117"/>
            <a:ext cx="6819981" cy="2384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1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зависимости от типа дошкольного учреждения или содержания самого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991819" y="4010118"/>
            <a:ext cx="1306118" cy="2384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1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мероприятия.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1441450" y="4398738"/>
            <a:ext cx="6370210" cy="23848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2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«Социальная акция» проводится ежемесячно и всегда за пределами</a:t>
            </a: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991819" y="4787358"/>
            <a:ext cx="6819891" cy="2384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2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детского сада. Она напрямую связана с «ситуацией месяца» тематически</a:t>
            </a: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991819" y="5176232"/>
            <a:ext cx="169880" cy="2384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7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</a:t>
            </a:r>
            <a:endParaRPr kumimoji="0" sz="1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1336294" y="5176232"/>
            <a:ext cx="1281568" cy="2384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1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методически,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2791968" y="5176232"/>
            <a:ext cx="351230" cy="2384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7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так</a:t>
            </a:r>
            <a:endParaRPr kumimoji="0" sz="1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3316224" y="5176232"/>
            <a:ext cx="355991" cy="2384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7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как</a:t>
            </a:r>
            <a:endParaRPr kumimoji="0" sz="1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3845052" y="5176232"/>
            <a:ext cx="965829" cy="2384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1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позволяет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text 1"/>
          <p:cNvSpPr txBox="1"/>
          <p:nvPr/>
        </p:nvSpPr>
        <p:spPr>
          <a:xfrm>
            <a:off x="4983734" y="5176232"/>
            <a:ext cx="156247" cy="2384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7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</a:t>
            </a:r>
            <a:endParaRPr kumimoji="0" sz="1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" name="text 1"/>
          <p:cNvSpPr txBox="1"/>
          <p:nvPr/>
        </p:nvSpPr>
        <p:spPr>
          <a:xfrm>
            <a:off x="5312918" y="5176232"/>
            <a:ext cx="721287" cy="2384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7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полной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2" name="text 1"/>
          <p:cNvSpPr txBox="1"/>
          <p:nvPr/>
        </p:nvSpPr>
        <p:spPr>
          <a:xfrm>
            <a:off x="6207887" y="5176232"/>
            <a:ext cx="489947" cy="2384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7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мере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text 1"/>
          <p:cNvSpPr txBox="1"/>
          <p:nvPr/>
        </p:nvSpPr>
        <p:spPr>
          <a:xfrm>
            <a:off x="6870827" y="5176232"/>
            <a:ext cx="942241" cy="2384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2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развивать</a:t>
            </a: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text 1"/>
          <p:cNvSpPr txBox="1"/>
          <p:nvPr/>
        </p:nvSpPr>
        <p:spPr>
          <a:xfrm>
            <a:off x="991819" y="5564852"/>
            <a:ext cx="6818590" cy="2384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1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саморегуляцию  и  самоопределение  как  у  детей,  так  и  взрослых  в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5" name="text 1"/>
          <p:cNvSpPr txBox="1"/>
          <p:nvPr/>
        </p:nvSpPr>
        <p:spPr>
          <a:xfrm>
            <a:off x="991819" y="5953472"/>
            <a:ext cx="2306116" cy="2384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2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процессе её проведения.</a:t>
            </a: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80522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5490" y="-1219318"/>
            <a:ext cx="10843394" cy="8132544"/>
          </a:xfrm>
          <a:prstGeom prst="rect">
            <a:avLst/>
          </a:prstGeom>
        </p:spPr>
      </p:pic>
      <p:pic>
        <p:nvPicPr>
          <p:cNvPr id="405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8272"/>
            <a:ext cx="9144000" cy="109728"/>
          </a:xfrm>
          <a:prstGeom prst="rect">
            <a:avLst/>
          </a:prstGeom>
        </p:spPr>
      </p:pic>
      <p:pic>
        <p:nvPicPr>
          <p:cNvPr id="406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728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2808478" y="357322"/>
            <a:ext cx="4699363" cy="5693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00" b="0" i="0" u="none" strike="noStrike" kern="1200" cap="none" spc="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Волшебный телефон</a:t>
            </a:r>
            <a:endParaRPr kumimoji="0" sz="37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533400" y="1383660"/>
            <a:ext cx="866105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«Волшебный телефон»</a:t>
            </a:r>
            <a:r>
              <a:rPr kumimoji="0" sz="1449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– это телефон доверия для детей, который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533400" y="1749420"/>
            <a:ext cx="8243940" cy="236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4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даёт им возможность открыть сказочному персонажу то, что они не</a:t>
            </a: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609600" y="2115180"/>
            <a:ext cx="4744974" cy="2233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49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доверили бы никому из взрослых.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2808478" y="2480669"/>
            <a:ext cx="1417729" cy="22370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1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Педагогическая</a:t>
            </a: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4366260" y="2480669"/>
            <a:ext cx="1026149" cy="22370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1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технология</a:t>
            </a: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5530850" y="2480669"/>
            <a:ext cx="1193418" cy="22370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1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«Волшебный</a:t>
            </a: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6862826" y="2480669"/>
            <a:ext cx="869029" cy="22370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19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телефон»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7869047" y="2480669"/>
            <a:ext cx="908613" cy="22370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49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позволяет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2358898" y="2846954"/>
            <a:ext cx="2385655" cy="22336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89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решать следующие задачи:</a:t>
            </a:r>
            <a:endParaRPr kumimoji="0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2808478" y="3212714"/>
            <a:ext cx="5968923" cy="22336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89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1) развивать у детей умение самостоятельно выражать свои чувства</a:t>
            </a:r>
            <a:endParaRPr kumimoji="0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2358898" y="3578474"/>
            <a:ext cx="3906861" cy="22336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49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 мысли; развивать социальную активность;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2808478" y="3944615"/>
            <a:ext cx="5977111" cy="22336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2) понять, что глубинно волнует ребёнка, в какой помощи он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2358898" y="4310375"/>
            <a:ext cx="6418341" cy="22336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49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нуждается,  над  чем  необходимо  работать  с  ребёнком  воспитателю,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2358898" y="4676135"/>
            <a:ext cx="2260687" cy="22336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49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психологу или родителю;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408" name="Imag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607909"/>
            <a:ext cx="2866263" cy="209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617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173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13529" y="152400"/>
            <a:ext cx="9598766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942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550" lvl="0" indent="0" algn="ctr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80000"/>
              <a:buNone/>
            </a:pPr>
            <a:r>
              <a:rPr lang="ru-RU" sz="4000" b="1" dirty="0">
                <a:solidFill>
                  <a:srgbClr val="C00000"/>
                </a:solidFill>
                <a:latin typeface="Colonna MT" pitchFamily="82" charset="0"/>
              </a:rPr>
              <a:t>Педагогическая </a:t>
            </a:r>
            <a:r>
              <a:rPr lang="ru-RU" sz="4000" b="1" dirty="0" smtClean="0">
                <a:solidFill>
                  <a:srgbClr val="C00000"/>
                </a:solidFill>
                <a:latin typeface="Colonna MT" pitchFamily="82" charset="0"/>
              </a:rPr>
              <a:t>команда</a:t>
            </a:r>
            <a:r>
              <a:rPr lang="ru-RU" sz="4000" b="1" dirty="0">
                <a:solidFill>
                  <a:srgbClr val="C00000"/>
                </a:solidFill>
                <a:latin typeface="Colonna MT" pitchFamily="82" charset="0"/>
              </a:rPr>
              <a:t> </a:t>
            </a:r>
            <a:endParaRPr lang="ru-RU" sz="4000" b="1" dirty="0" smtClean="0">
              <a:solidFill>
                <a:srgbClr val="C00000"/>
              </a:solidFill>
              <a:latin typeface="Colonna MT" pitchFamily="82" charset="0"/>
            </a:endParaRPr>
          </a:p>
          <a:p>
            <a:pPr marL="82550" lvl="0" indent="0" algn="ctr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80000"/>
              <a:buNone/>
            </a:pPr>
            <a:r>
              <a:rPr lang="ru-RU" sz="3200" dirty="0" smtClean="0">
                <a:latin typeface="Colonna MT" pitchFamily="82" charset="0"/>
              </a:rPr>
              <a:t>группа </a:t>
            </a:r>
            <a:r>
              <a:rPr lang="ru-RU" sz="3200" dirty="0">
                <a:latin typeface="Colonna MT" pitchFamily="82" charset="0"/>
              </a:rPr>
              <a:t>педагогов, организованных для совместной работы ради достижения общей цели и разделяющих ответственность за полученные результаты.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8400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644835" cy="9445202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628650" y="1136073"/>
            <a:ext cx="3056659" cy="74814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283527" y="3629891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28650" y="3629891"/>
            <a:ext cx="3056659" cy="1066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137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401782"/>
            <a:ext cx="8252114" cy="577518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40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Л. </a:t>
            </a:r>
            <a:r>
              <a:rPr lang="ru-RU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Тондл</a:t>
            </a:r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40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И. </a:t>
            </a:r>
            <a:r>
              <a:rPr lang="ru-RU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Пейш</a:t>
            </a:r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rgbClr val="0A0A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проектирование </a:t>
            </a:r>
            <a:r>
              <a:rPr lang="ru-RU" sz="3200" dirty="0" smtClean="0">
                <a:solidFill>
                  <a:srgbClr val="0A0A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целенаправленная </a:t>
            </a:r>
            <a:r>
              <a:rPr lang="ru-RU" sz="3200" dirty="0">
                <a:solidFill>
                  <a:srgbClr val="0A0A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деятельность, целью которой является формулировка и моделирование представления </a:t>
            </a:r>
            <a:endParaRPr lang="ru-RU" sz="3200" dirty="0" smtClean="0">
              <a:solidFill>
                <a:srgbClr val="0A0A0A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 smtClean="0">
                <a:solidFill>
                  <a:srgbClr val="0A0A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о </a:t>
            </a:r>
            <a:r>
              <a:rPr lang="ru-RU" sz="3200" dirty="0">
                <a:solidFill>
                  <a:srgbClr val="0A0A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будущей деятельности, предназначенной для удовлетворения общественных и личных потребностей; </a:t>
            </a:r>
            <a:endParaRPr lang="ru-RU" sz="3200" dirty="0" smtClean="0">
              <a:solidFill>
                <a:srgbClr val="0A0A0A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 smtClean="0">
                <a:solidFill>
                  <a:srgbClr val="0A0A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о </a:t>
            </a:r>
            <a:r>
              <a:rPr lang="ru-RU" sz="3200" dirty="0">
                <a:solidFill>
                  <a:srgbClr val="0A0A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будущем конечном результате</a:t>
            </a:r>
            <a:r>
              <a:rPr lang="ru-RU" sz="3200" dirty="0" smtClean="0">
                <a:solidFill>
                  <a:srgbClr val="0A0A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rgbClr val="0A0A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o </a:t>
            </a:r>
            <a:r>
              <a:rPr lang="ru-RU" sz="3200" dirty="0">
                <a:solidFill>
                  <a:srgbClr val="0A0A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будущих последствиях, которые возникают в результате создания и функционирования ее </a:t>
            </a:r>
            <a:r>
              <a:rPr lang="ru-RU" sz="3200" dirty="0" smtClean="0">
                <a:solidFill>
                  <a:srgbClr val="0A0A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продукта, например, проекта</a:t>
            </a:r>
            <a:r>
              <a:rPr lang="ru-RU" sz="3200" dirty="0">
                <a:solidFill>
                  <a:srgbClr val="0A0A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технологий.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14874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Проектировочная компетенция педагога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8210550" cy="4351338"/>
          </a:xfrm>
        </p:spPr>
        <p:txBody>
          <a:bodyPr>
            <a:normAutofit fontScale="92500" lnSpcReduction="20000"/>
          </a:bodyPr>
          <a:lstStyle/>
          <a:p>
            <a:pPr marL="0" indent="0" fontAlgn="base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sz="2400" dirty="0" smtClean="0">
                <a:solidFill>
                  <a:srgbClr val="0A0A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000" dirty="0">
                <a:solidFill>
                  <a:srgbClr val="0A0A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часть профессиональной компетентности, предполагающей способность применять в практической деятельности знания, умения, навыки и профессионально значимые качества личности, обеспечивающие эффективное прогнозирование, моделирование и планирование  образовательного процесса</a:t>
            </a:r>
            <a:r>
              <a:rPr lang="ru-RU" sz="2400" dirty="0">
                <a:solidFill>
                  <a:srgbClr val="0A0A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1891737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</TotalTime>
  <Words>1084</Words>
  <Application>Microsoft Office PowerPoint</Application>
  <PresentationFormat>Экран (4:3)</PresentationFormat>
  <Paragraphs>152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33</vt:i4>
      </vt:variant>
    </vt:vector>
  </HeadingPairs>
  <TitlesOfParts>
    <vt:vector size="44" baseType="lpstr">
      <vt:lpstr>Arial</vt:lpstr>
      <vt:lpstr>Calibri</vt:lpstr>
      <vt:lpstr>Calibri Light</vt:lpstr>
      <vt:lpstr>Candara</vt:lpstr>
      <vt:lpstr>Colonna MT</vt:lpstr>
      <vt:lpstr>Symbol</vt:lpstr>
      <vt:lpstr>Times New Roman</vt:lpstr>
      <vt:lpstr>Тема Office</vt:lpstr>
      <vt:lpstr>Волна</vt:lpstr>
      <vt:lpstr>1_Волна</vt:lpstr>
      <vt:lpstr>Office Theme</vt:lpstr>
      <vt:lpstr>Проектировочные компетенции управленческой команды: проектирование коммуникативной образовательной среды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Проектировочная компетенция педагога</vt:lpstr>
      <vt:lpstr>Д.И. Ушаков , С.И. Ожегов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Проектировочные компетенции</vt:lpstr>
      <vt:lpstr>Проектировочные компетенции</vt:lpstr>
      <vt:lpstr>Проектировочные компетенции</vt:lpstr>
      <vt:lpstr>Коммуникативно-ориентированная модель образовательной среды</vt:lpstr>
      <vt:lpstr>Технологии эффективной социализации. Автор Н.П. Гришаева </vt:lpstr>
      <vt:lpstr>Презентация PowerPoint</vt:lpstr>
      <vt:lpstr>Презентация PowerPoint</vt:lpstr>
      <vt:lpstr>Технологии эффективной социализации</vt:lpstr>
      <vt:lpstr>Рефлексивный круг </vt:lpstr>
      <vt:lpstr>Презентация PowerPoint</vt:lpstr>
      <vt:lpstr>Ситуация месяца</vt:lpstr>
      <vt:lpstr>Дети –волонтеры</vt:lpstr>
      <vt:lpstr>Проблемно-педагогическая ситуация</vt:lpstr>
      <vt:lpstr>Развивающее общение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ICL</dc:creator>
  <cp:lastModifiedBy>ICL</cp:lastModifiedBy>
  <cp:revision>17</cp:revision>
  <dcterms:created xsi:type="dcterms:W3CDTF">2018-11-01T04:31:28Z</dcterms:created>
  <dcterms:modified xsi:type="dcterms:W3CDTF">2018-11-02T14:21:27Z</dcterms:modified>
</cp:coreProperties>
</file>